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5" r:id="rId3"/>
    <p:sldId id="346" r:id="rId4"/>
    <p:sldId id="349" r:id="rId5"/>
    <p:sldId id="365" r:id="rId6"/>
    <p:sldId id="366" r:id="rId7"/>
    <p:sldId id="367" r:id="rId8"/>
    <p:sldId id="270" r:id="rId9"/>
    <p:sldId id="351" r:id="rId1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04181132451803E-2"/>
          <c:y val="5.3098040461301975E-2"/>
          <c:w val="0.91856317577293034"/>
          <c:h val="0.89884741376500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死亡</c:v>
                </c:pt>
              </c:strCache>
            </c:strRef>
          </c:tx>
          <c:spPr>
            <a:pattFill prst="solidDmnd">
              <a:fgClr>
                <a:srgbClr val="3483CA"/>
              </a:fgClr>
              <a:bgClr>
                <a:srgbClr val="5B9BD5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38</c:v>
                </c:pt>
                <c:pt idx="2">
                  <c:v>46</c:v>
                </c:pt>
                <c:pt idx="3">
                  <c:v>43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D0-4672-B4B3-3012CFBC42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重症</c:v>
                </c:pt>
              </c:strCache>
            </c:strRef>
          </c:tx>
          <c:spPr>
            <a:pattFill prst="wave">
              <a:fgClr>
                <a:srgbClr val="F3A875"/>
              </a:fgClr>
              <a:bgClr>
                <a:srgbClr val="ED7D3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147</c:v>
                </c:pt>
                <c:pt idx="1">
                  <c:v>98</c:v>
                </c:pt>
                <c:pt idx="2">
                  <c:v>110</c:v>
                </c:pt>
                <c:pt idx="3">
                  <c:v>126</c:v>
                </c:pt>
                <c:pt idx="4">
                  <c:v>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D0-4672-B4B3-3012CFBC42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軽傷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314</c:v>
                </c:pt>
                <c:pt idx="1">
                  <c:v>327</c:v>
                </c:pt>
                <c:pt idx="2">
                  <c:v>238</c:v>
                </c:pt>
                <c:pt idx="3">
                  <c:v>197</c:v>
                </c:pt>
                <c:pt idx="4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D0-4672-B4B3-3012CFBC42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拡大被害</c:v>
                </c:pt>
              </c:strCache>
            </c:strRef>
          </c:tx>
          <c:spPr>
            <a:pattFill prst="dkHorz">
              <a:fgClr>
                <a:srgbClr val="FFC000"/>
              </a:fgClr>
              <a:bgClr>
                <a:srgbClr val="FFD653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626</c:v>
                </c:pt>
                <c:pt idx="1">
                  <c:v>673</c:v>
                </c:pt>
                <c:pt idx="2">
                  <c:v>698</c:v>
                </c:pt>
                <c:pt idx="3">
                  <c:v>708</c:v>
                </c:pt>
                <c:pt idx="4">
                  <c:v>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D0-4672-B4B3-3012CFBC42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製品破損</c:v>
                </c:pt>
              </c:strCache>
            </c:strRef>
          </c:tx>
          <c:spPr>
            <a:pattFill prst="pct80">
              <a:fgClr>
                <a:srgbClr val="809FD6"/>
              </a:fgClr>
              <a:bgClr>
                <a:srgbClr val="B3C6E7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1266</c:v>
                </c:pt>
                <c:pt idx="1">
                  <c:v>1001</c:v>
                </c:pt>
                <c:pt idx="2">
                  <c:v>1103</c:v>
                </c:pt>
                <c:pt idx="3">
                  <c:v>711</c:v>
                </c:pt>
                <c:pt idx="4">
                  <c:v>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D0-4672-B4B3-3012CFBC42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被害なし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15</c:v>
                </c:pt>
                <c:pt idx="1">
                  <c:v>26</c:v>
                </c:pt>
                <c:pt idx="2">
                  <c:v>21</c:v>
                </c:pt>
                <c:pt idx="3">
                  <c:v>41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D0-4672-B4B3-3012CFBC42A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Sheet1!$H$2:$H$6</c:f>
              <c:numCache>
                <c:formatCode>General</c:formatCode>
                <c:ptCount val="5"/>
                <c:pt idx="0">
                  <c:v>2412</c:v>
                </c:pt>
                <c:pt idx="1">
                  <c:v>2163</c:v>
                </c:pt>
                <c:pt idx="2">
                  <c:v>2216</c:v>
                </c:pt>
                <c:pt idx="3">
                  <c:v>1826</c:v>
                </c:pt>
                <c:pt idx="4">
                  <c:v>2163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D0-4672-B4B3-3012CFBC42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36041424"/>
        <c:axId val="467315416"/>
      </c:barChart>
      <c:catAx>
        <c:axId val="3360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67315416"/>
        <c:crosses val="autoZero"/>
        <c:auto val="1"/>
        <c:lblAlgn val="ctr"/>
        <c:lblOffset val="100"/>
        <c:noMultiLvlLbl val="0"/>
      </c:catAx>
      <c:valAx>
        <c:axId val="467315416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3360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51205708661415E-2"/>
          <c:y val="1.2571627047299281E-2"/>
          <c:w val="0.83159879429133854"/>
          <c:h val="0.944388384199666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家庭用電気製品</c:v>
                </c:pt>
              </c:strCache>
            </c:strRef>
          </c:tx>
          <c:spPr>
            <a:pattFill prst="wave">
              <a:fgClr>
                <a:schemeClr val="accent4"/>
              </a:fgClr>
              <a:bgClr>
                <a:srgbClr val="FDA403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1516</c:v>
                </c:pt>
                <c:pt idx="1">
                  <c:v>1276</c:v>
                </c:pt>
                <c:pt idx="2">
                  <c:v>1407</c:v>
                </c:pt>
                <c:pt idx="3">
                  <c:v>1099</c:v>
                </c:pt>
                <c:pt idx="4">
                  <c:v>1113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A8-4D5D-8D42-7DCCC6311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台所・食卓用品</c:v>
                </c:pt>
              </c:strCache>
            </c:strRef>
          </c:tx>
          <c:spPr>
            <a:pattFill prst="narHorz">
              <a:fgClr>
                <a:srgbClr val="758AA7"/>
              </a:fgClr>
              <a:bgClr>
                <a:srgbClr val="5A6F8C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154</c:v>
                </c:pt>
                <c:pt idx="3">
                  <c:v>27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8-4D5D-8D42-7DCCC63116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燃焼器具</c:v>
                </c:pt>
              </c:strCache>
            </c:strRef>
          </c:tx>
          <c:spPr>
            <a:pattFill prst="wdDnDiag">
              <a:fgClr>
                <a:srgbClr val="EDA5A5"/>
              </a:fgClr>
              <a:bgClr>
                <a:srgbClr val="EA9292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466</c:v>
                </c:pt>
                <c:pt idx="1">
                  <c:v>443</c:v>
                </c:pt>
                <c:pt idx="2">
                  <c:v>371</c:v>
                </c:pt>
                <c:pt idx="3">
                  <c:v>313</c:v>
                </c:pt>
                <c:pt idx="4">
                  <c:v>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A8-4D5D-8D42-7DCCC63116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家具・住宅用品</c:v>
                </c:pt>
              </c:strCache>
            </c:strRef>
          </c:tx>
          <c:spPr>
            <a:pattFill prst="dkHorz">
              <a:fgClr>
                <a:srgbClr val="029C48"/>
              </a:fgClr>
              <a:bgClr>
                <a:srgbClr val="00A44A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107</c:v>
                </c:pt>
                <c:pt idx="1">
                  <c:v>147</c:v>
                </c:pt>
                <c:pt idx="2">
                  <c:v>81</c:v>
                </c:pt>
                <c:pt idx="3">
                  <c:v>136</c:v>
                </c:pt>
                <c:pt idx="4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A8-4D5D-8D42-7DCCC63116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乗物・乗物用品</c:v>
                </c:pt>
              </c:strCache>
            </c:strRef>
          </c:tx>
          <c:spPr>
            <a:pattFill prst="pct80">
              <a:fgClr>
                <a:srgbClr val="648ACE"/>
              </a:fgClr>
              <a:bgClr>
                <a:schemeClr val="accent5">
                  <a:lumMod val="60000"/>
                  <a:lumOff val="40000"/>
                </a:schemeClr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71</c:v>
                </c:pt>
                <c:pt idx="1">
                  <c:v>50</c:v>
                </c:pt>
                <c:pt idx="2">
                  <c:v>67</c:v>
                </c:pt>
                <c:pt idx="3">
                  <c:v>85</c:v>
                </c:pt>
                <c:pt idx="4">
                  <c:v>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8-4D5D-8D42-7DCCC631166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身の回り品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78</c:v>
                </c:pt>
                <c:pt idx="1">
                  <c:v>72</c:v>
                </c:pt>
                <c:pt idx="2">
                  <c:v>69</c:v>
                </c:pt>
                <c:pt idx="3">
                  <c:v>119</c:v>
                </c:pt>
                <c:pt idx="4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A8-4D5D-8D42-7DCCC631166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Sheet1!$H$2:$H$6</c:f>
              <c:numCache>
                <c:formatCode>General</c:formatCode>
                <c:ptCount val="5"/>
                <c:pt idx="0">
                  <c:v>155</c:v>
                </c:pt>
                <c:pt idx="1">
                  <c:v>159</c:v>
                </c:pt>
                <c:pt idx="2">
                  <c:v>67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A8-4D5D-8D42-7DCCC63116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7310712"/>
        <c:axId val="467313848"/>
      </c:barChart>
      <c:catAx>
        <c:axId val="46731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67313848"/>
        <c:crosses val="autoZero"/>
        <c:auto val="1"/>
        <c:lblAlgn val="ctr"/>
        <c:lblOffset val="100"/>
        <c:noMultiLvlLbl val="0"/>
      </c:catAx>
      <c:valAx>
        <c:axId val="467313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6731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51205708661415E-2"/>
          <c:y val="3.3954732344686551E-2"/>
          <c:w val="0.92066129429133858"/>
          <c:h val="0.915102111131471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死亡</c:v>
                </c:pt>
              </c:strCache>
            </c:strRef>
          </c:tx>
          <c:spPr>
            <a:pattFill prst="dotDmnd">
              <a:fgClr>
                <a:schemeClr val="accent5">
                  <a:lumMod val="60000"/>
                  <a:lumOff val="40000"/>
                </a:schemeClr>
              </a:fgClr>
              <a:bgClr>
                <a:srgbClr val="A5BBE3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10歳未満</c:v>
                </c:pt>
                <c:pt idx="1">
                  <c:v>10-50歳代</c:v>
                </c:pt>
                <c:pt idx="2">
                  <c:v>60歳代</c:v>
                </c:pt>
                <c:pt idx="3">
                  <c:v>70歳代</c:v>
                </c:pt>
                <c:pt idx="4">
                  <c:v>80歳代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0.01</c:v>
                </c:pt>
                <c:pt idx="2">
                  <c:v>0.08</c:v>
                </c:pt>
                <c:pt idx="3">
                  <c:v>0.11</c:v>
                </c:pt>
                <c:pt idx="4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57-4805-83BD-242F282D9E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重症</c:v>
                </c:pt>
              </c:strCache>
            </c:strRef>
          </c:tx>
          <c:spPr>
            <a:pattFill prst="dkHorz">
              <a:fgClr>
                <a:srgbClr val="ED7D31"/>
              </a:fgClr>
              <a:bgClr>
                <a:srgbClr val="EF8D4B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10歳未満</c:v>
                </c:pt>
                <c:pt idx="1">
                  <c:v>10-50歳代</c:v>
                </c:pt>
                <c:pt idx="2">
                  <c:v>60歳代</c:v>
                </c:pt>
                <c:pt idx="3">
                  <c:v>70歳代</c:v>
                </c:pt>
                <c:pt idx="4">
                  <c:v>80歳代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</c:v>
                </c:pt>
                <c:pt idx="1">
                  <c:v>0.38</c:v>
                </c:pt>
                <c:pt idx="2">
                  <c:v>0.31</c:v>
                </c:pt>
                <c:pt idx="3">
                  <c:v>0.26</c:v>
                </c:pt>
                <c:pt idx="4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57-4805-83BD-242F282D9E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軽傷</c:v>
                </c:pt>
              </c:strCache>
            </c:strRef>
          </c:tx>
          <c:spPr>
            <a:pattFill prst="plaid">
              <a:fgClr>
                <a:srgbClr val="EB9999"/>
              </a:fgClr>
              <a:bgClr>
                <a:srgbClr val="EFABAB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10歳未満</c:v>
                </c:pt>
                <c:pt idx="1">
                  <c:v>10-50歳代</c:v>
                </c:pt>
                <c:pt idx="2">
                  <c:v>60歳代</c:v>
                </c:pt>
                <c:pt idx="3">
                  <c:v>70歳代</c:v>
                </c:pt>
                <c:pt idx="4">
                  <c:v>80歳代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57-4805-83BD-242F282D9E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人的被害なし</c:v>
                </c:pt>
              </c:strCache>
            </c:strRef>
          </c:tx>
          <c:spPr>
            <a:pattFill prst="pct90">
              <a:fgClr>
                <a:srgbClr val="74C903"/>
              </a:fgClr>
              <a:bgClr>
                <a:srgbClr val="00B050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10歳未満</c:v>
                </c:pt>
                <c:pt idx="1">
                  <c:v>10-50歳代</c:v>
                </c:pt>
                <c:pt idx="2">
                  <c:v>60歳代</c:v>
                </c:pt>
                <c:pt idx="3">
                  <c:v>70歳代</c:v>
                </c:pt>
                <c:pt idx="4">
                  <c:v>80歳代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0.11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57-4805-83BD-242F282D9E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7314632"/>
        <c:axId val="467310320"/>
      </c:barChart>
      <c:catAx>
        <c:axId val="46731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67310320"/>
        <c:crosses val="autoZero"/>
        <c:auto val="1"/>
        <c:lblAlgn val="ctr"/>
        <c:lblOffset val="100"/>
        <c:noMultiLvlLbl val="0"/>
      </c:catAx>
      <c:valAx>
        <c:axId val="4673103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46731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66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3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14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3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42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00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72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98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9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="" xmlns:a16="http://schemas.microsoft.com/office/drawing/2014/main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9346" y="1260762"/>
            <a:ext cx="12211346" cy="3380509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762"/>
            <a:ext cx="12211346" cy="36944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92" y="4641271"/>
            <a:ext cx="12211346" cy="11827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070" y="5923245"/>
            <a:ext cx="722426" cy="934755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108363" y="5978665"/>
            <a:ext cx="9864435" cy="806402"/>
          </a:xfrm>
          <a:prstGeom prst="wedgeRoundRectCallout">
            <a:avLst>
              <a:gd name="adj1" fmla="val 52452"/>
              <a:gd name="adj2" fmla="val -30834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本レジュメに掲載している</a:t>
            </a:r>
            <a:r>
              <a:rPr lang="ja-JP" altLang="en-US" b="1" dirty="0" smtClean="0">
                <a:solidFill>
                  <a:schemeClr val="tx1"/>
                </a:solidFill>
              </a:rPr>
              <a:t>二次元コードをスマートフォン等で読み込むと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学習の際に</a:t>
            </a:r>
            <a:r>
              <a:rPr lang="ja-JP" altLang="en-US" b="1" dirty="0" smtClean="0">
                <a:solidFill>
                  <a:schemeClr val="tx1"/>
                </a:solidFill>
              </a:rPr>
              <a:t>参考になる</a:t>
            </a:r>
            <a:r>
              <a:rPr lang="en-US" altLang="ja-JP" b="1" dirty="0" smtClean="0">
                <a:solidFill>
                  <a:schemeClr val="tx1"/>
                </a:solidFill>
              </a:rPr>
              <a:t>Web</a:t>
            </a:r>
            <a:r>
              <a:rPr lang="ja-JP" altLang="en-US" b="1" dirty="0" smtClean="0">
                <a:solidFill>
                  <a:schemeClr val="tx1"/>
                </a:solidFill>
              </a:rPr>
              <a:t>動画や</a:t>
            </a:r>
            <a:r>
              <a:rPr lang="en-US" altLang="ja-JP" b="1" dirty="0" smtClean="0">
                <a:solidFill>
                  <a:schemeClr val="tx1"/>
                </a:solidFill>
              </a:rPr>
              <a:t>Web</a:t>
            </a:r>
            <a:r>
              <a:rPr lang="ja-JP" altLang="en-US" b="1" dirty="0" smtClean="0">
                <a:solidFill>
                  <a:schemeClr val="tx1"/>
                </a:solidFill>
              </a:rPr>
              <a:t>サイトにアクセスできます。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5978665"/>
            <a:ext cx="799234" cy="7992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5536" y="5761735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b="1" dirty="0"/>
              <a:t>二次元コード</a:t>
            </a:r>
          </a:p>
        </p:txBody>
      </p:sp>
    </p:spTree>
    <p:extLst>
      <p:ext uri="{BB962C8B-B14F-4D97-AF65-F5344CB8AC3E}">
        <p14:creationId xmlns:p14="http://schemas.microsoft.com/office/powerpoint/2010/main" val="14719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2">
            <a:extLst>
              <a:ext uri="{FF2B5EF4-FFF2-40B4-BE49-F238E27FC236}">
                <a16:creationId xmlns="" xmlns:a16="http://schemas.microsoft.com/office/drawing/2014/main" id="{BAAB90C5-A176-4ACB-9762-D042FB3751C5}"/>
              </a:ext>
            </a:extLst>
          </p:cNvPr>
          <p:cNvSpPr/>
          <p:nvPr/>
        </p:nvSpPr>
        <p:spPr>
          <a:xfrm>
            <a:off x="527538" y="286381"/>
            <a:ext cx="11359662" cy="6285238"/>
          </a:xfrm>
          <a:prstGeom prst="roundRect">
            <a:avLst>
              <a:gd name="adj" fmla="val 459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1"/>
          <p:cNvSpPr/>
          <p:nvPr/>
        </p:nvSpPr>
        <p:spPr>
          <a:xfrm>
            <a:off x="1107689" y="1311617"/>
            <a:ext cx="10199360" cy="452431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4800" b="1" dirty="0">
                <a:solidFill>
                  <a:srgbClr val="E6001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❶</a:t>
            </a:r>
            <a:r>
              <a:rPr lang="ja-JP" altLang="en-US" sz="4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製品事故はなぜ起きる？</a:t>
            </a:r>
            <a:endParaRPr lang="en-US" altLang="ja-JP" sz="4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lnSpc>
                <a:spcPct val="200000"/>
              </a:lnSpc>
            </a:pPr>
            <a:r>
              <a:rPr lang="ja-JP" altLang="en-US" sz="4800" b="1" dirty="0">
                <a:solidFill>
                  <a:srgbClr val="E6001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❷</a:t>
            </a:r>
            <a:r>
              <a:rPr lang="ja-JP" altLang="en-US" sz="4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製品事故を防ぐために</a:t>
            </a:r>
            <a:endParaRPr lang="en-US" altLang="ja-JP" sz="4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>
              <a:lnSpc>
                <a:spcPct val="200000"/>
              </a:lnSpc>
            </a:pPr>
            <a:r>
              <a:rPr lang="ja-JP" altLang="en-US" sz="4800" b="1" dirty="0">
                <a:solidFill>
                  <a:srgbClr val="E6001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❸</a:t>
            </a:r>
            <a:r>
              <a:rPr lang="ja-JP" altLang="en-US" sz="4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製品事故が起きたときの対処法</a:t>
            </a:r>
            <a:endParaRPr lang="en-US" altLang="ja-JP" sz="4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1 つの角を切り取り 1 つの角を丸めた四角形 2"/>
          <p:cNvSpPr/>
          <p:nvPr/>
        </p:nvSpPr>
        <p:spPr>
          <a:xfrm flipV="1">
            <a:off x="0" y="0"/>
            <a:ext cx="3311235" cy="102523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941"/>
            <a:ext cx="331041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4891" y="821190"/>
            <a:ext cx="11382218" cy="58953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91" y="177186"/>
            <a:ext cx="707197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90494" y="502264"/>
            <a:ext cx="110110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皆さんは何点でしたか？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点数が高いほど、製品事故</a:t>
            </a:r>
            <a:r>
              <a:rPr lang="ja-JP" altLang="en-US" sz="2600" b="1" dirty="0">
                <a:solidFill>
                  <a:srgbClr val="1525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が発生し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やすい傾向があります。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4951306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「わたしは大丈夫」</a:t>
            </a:r>
            <a:r>
              <a:rPr lang="ja-JP" altLang="en-US" sz="2600" b="1" dirty="0">
                <a:solidFill>
                  <a:srgbClr val="1525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と思っていても</a:t>
            </a:r>
            <a:endParaRPr lang="en-US" altLang="ja-JP" sz="2600" b="1" dirty="0">
              <a:solidFill>
                <a:srgbClr val="15254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dirty="0">
                <a:solidFill>
                  <a:srgbClr val="1525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小さな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きっかけで大きな事故が起きる</a:t>
            </a:r>
            <a:r>
              <a:rPr lang="ja-JP" altLang="en-US" sz="2600" b="1" dirty="0">
                <a:solidFill>
                  <a:srgbClr val="1525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1"/>
          <a:stretch/>
        </p:blipFill>
        <p:spPr>
          <a:xfrm>
            <a:off x="330577" y="4508998"/>
            <a:ext cx="1417412" cy="23490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5" r="-4771"/>
          <a:stretch/>
        </p:blipFill>
        <p:spPr>
          <a:xfrm>
            <a:off x="10813023" y="4508998"/>
            <a:ext cx="1283111" cy="23490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239" y="1713224"/>
            <a:ext cx="401151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/>
          <p:cNvSpPr/>
          <p:nvPr/>
        </p:nvSpPr>
        <p:spPr>
          <a:xfrm>
            <a:off x="528809" y="258589"/>
            <a:ext cx="3028932" cy="1339632"/>
          </a:xfrm>
          <a:prstGeom prst="roundRect">
            <a:avLst>
              <a:gd name="adj" fmla="val 18137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製品事故の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現状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95852" y="2047178"/>
            <a:ext cx="3759679" cy="31432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わたしたち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がくらしの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中で利用する製品にまつわる事故は、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毎年２０００件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程度発生しています。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4166" y="4654467"/>
            <a:ext cx="1162834" cy="183621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 bwMode="white">
          <a:xfrm>
            <a:off x="4266102" y="125315"/>
            <a:ext cx="7854972" cy="6536942"/>
          </a:xfrm>
          <a:prstGeom prst="roundRect">
            <a:avLst>
              <a:gd name="adj" fmla="val 3056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7B3AFB95-7D1B-407A-AAFD-418A2B48634B}"/>
              </a:ext>
            </a:extLst>
          </p:cNvPr>
          <p:cNvSpPr txBox="1"/>
          <p:nvPr/>
        </p:nvSpPr>
        <p:spPr>
          <a:xfrm>
            <a:off x="8675008" y="6661558"/>
            <a:ext cx="34589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NITE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2019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年事故情報収集・調査報告書」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446865" y="258589"/>
            <a:ext cx="7494246" cy="6397264"/>
            <a:chOff x="4504921" y="258589"/>
            <a:chExt cx="7569272" cy="6397264"/>
          </a:xfrm>
          <a:noFill/>
        </p:grpSpPr>
        <p:sp>
          <p:nvSpPr>
            <p:cNvPr id="19" name="四角形: 角を丸くする 2">
              <a:extLst>
                <a:ext uri="{FF2B5EF4-FFF2-40B4-BE49-F238E27FC236}">
                  <a16:creationId xmlns="" xmlns:a16="http://schemas.microsoft.com/office/drawing/2014/main" id="{BAAB90C5-A176-4ACB-9762-D042FB3751C5}"/>
                </a:ext>
              </a:extLst>
            </p:cNvPr>
            <p:cNvSpPr/>
            <p:nvPr/>
          </p:nvSpPr>
          <p:spPr>
            <a:xfrm>
              <a:off x="4760301" y="627921"/>
              <a:ext cx="7028836" cy="323275"/>
            </a:xfrm>
            <a:prstGeom prst="roundRect">
              <a:avLst>
                <a:gd name="adj" fmla="val 5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aphicFrame>
          <p:nvGraphicFramePr>
            <p:cNvPr id="20" name="グラフ 19">
              <a:extLst>
                <a:ext uri="{FF2B5EF4-FFF2-40B4-BE49-F238E27FC236}">
                  <a16:creationId xmlns="" xmlns:a16="http://schemas.microsoft.com/office/drawing/2014/main" id="{6FEB0703-0F67-4B96-8EDD-AFAA035D7A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2486270"/>
                </p:ext>
              </p:extLst>
            </p:nvPr>
          </p:nvGraphicFramePr>
          <p:xfrm>
            <a:off x="4504921" y="627921"/>
            <a:ext cx="7079224" cy="5981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FEB2A32B-2D26-4D21-AE12-71267850C57F}"/>
                </a:ext>
              </a:extLst>
            </p:cNvPr>
            <p:cNvSpPr txBox="1"/>
            <p:nvPr/>
          </p:nvSpPr>
          <p:spPr>
            <a:xfrm>
              <a:off x="4908822" y="258589"/>
              <a:ext cx="7165371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5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の収集事故情報における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年度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別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の人的・物的被害状況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0E1E9CB1-3E23-4712-8884-473F95F7DB8C}"/>
                </a:ext>
              </a:extLst>
            </p:cNvPr>
            <p:cNvSpPr txBox="1"/>
            <p:nvPr/>
          </p:nvSpPr>
          <p:spPr>
            <a:xfrm>
              <a:off x="11132723" y="6440409"/>
              <a:ext cx="553918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</a:t>
              </a:r>
              <a:r>
                <a: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5598CD8A-0E3A-43EE-8A8F-6B3840674FE6}"/>
                </a:ext>
              </a:extLst>
            </p:cNvPr>
            <p:cNvSpPr txBox="1"/>
            <p:nvPr/>
          </p:nvSpPr>
          <p:spPr>
            <a:xfrm>
              <a:off x="4760301" y="607650"/>
              <a:ext cx="553918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件</a:t>
              </a:r>
              <a:r>
                <a: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1219544" y="1578268"/>
            <a:ext cx="914400" cy="486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被害なし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製品破損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拡大被害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軽傷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重症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死亡</a:t>
            </a:r>
          </a:p>
        </p:txBody>
      </p:sp>
    </p:spTree>
    <p:extLst>
      <p:ext uri="{BB962C8B-B14F-4D97-AF65-F5344CB8AC3E}">
        <p14:creationId xmlns:p14="http://schemas.microsoft.com/office/powerpoint/2010/main" val="22652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FC8CA212-8654-4D46-AF5A-0638CEBECD99}"/>
              </a:ext>
            </a:extLst>
          </p:cNvPr>
          <p:cNvSpPr/>
          <p:nvPr/>
        </p:nvSpPr>
        <p:spPr>
          <a:xfrm>
            <a:off x="294913" y="325370"/>
            <a:ext cx="3317037" cy="1339632"/>
          </a:xfrm>
          <a:prstGeom prst="roundRect">
            <a:avLst>
              <a:gd name="adj" fmla="val 1898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製品種類別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事故件数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5865" y="1995853"/>
            <a:ext cx="3516086" cy="31432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製品種類別事故件数は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パソコンや配線器具等の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家庭用電気製品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石油ストーブやガスコンロなどの「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燃焼器具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」が多くなっています。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03" y="4681448"/>
            <a:ext cx="1541486" cy="1952890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 bwMode="white">
          <a:xfrm>
            <a:off x="3854638" y="125315"/>
            <a:ext cx="8244000" cy="6536942"/>
          </a:xfrm>
          <a:prstGeom prst="roundRect">
            <a:avLst>
              <a:gd name="adj" fmla="val 3056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7B3AFB95-7D1B-407A-AAFD-418A2B48634B}"/>
              </a:ext>
            </a:extLst>
          </p:cNvPr>
          <p:cNvSpPr txBox="1"/>
          <p:nvPr/>
        </p:nvSpPr>
        <p:spPr>
          <a:xfrm>
            <a:off x="8882500" y="6692394"/>
            <a:ext cx="33095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NITE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2019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年事故情報収集・調査報告書」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912693" y="125315"/>
            <a:ext cx="8279307" cy="6536941"/>
            <a:chOff x="3912693" y="125315"/>
            <a:chExt cx="8279307" cy="6428326"/>
          </a:xfrm>
          <a:noFill/>
        </p:grpSpPr>
        <p:sp>
          <p:nvSpPr>
            <p:cNvPr id="20" name="四角形: 角を丸くする 2">
              <a:extLst>
                <a:ext uri="{FF2B5EF4-FFF2-40B4-BE49-F238E27FC236}">
                  <a16:creationId xmlns="" xmlns:a16="http://schemas.microsoft.com/office/drawing/2014/main" id="{BAAB90C5-A176-4ACB-9762-D042FB3751C5}"/>
                </a:ext>
              </a:extLst>
            </p:cNvPr>
            <p:cNvSpPr/>
            <p:nvPr/>
          </p:nvSpPr>
          <p:spPr>
            <a:xfrm>
              <a:off x="4338916" y="580571"/>
              <a:ext cx="7275554" cy="702579"/>
            </a:xfrm>
            <a:prstGeom prst="roundRect">
              <a:avLst>
                <a:gd name="adj" fmla="val 5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aphicFrame>
          <p:nvGraphicFramePr>
            <p:cNvPr id="21" name="グラフ 20">
              <a:extLst>
                <a:ext uri="{FF2B5EF4-FFF2-40B4-BE49-F238E27FC236}">
                  <a16:creationId xmlns="" xmlns:a16="http://schemas.microsoft.com/office/drawing/2014/main" id="{D9B080AA-21D2-4B51-89B4-F6D4390F83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4113449"/>
                </p:ext>
              </p:extLst>
            </p:nvPr>
          </p:nvGraphicFramePr>
          <p:xfrm>
            <a:off x="3912693" y="580571"/>
            <a:ext cx="8128000" cy="5945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0E1E9CB1-3E23-4712-8884-473F95F7DB8C}"/>
                </a:ext>
              </a:extLst>
            </p:cNvPr>
            <p:cNvSpPr txBox="1"/>
            <p:nvPr/>
          </p:nvSpPr>
          <p:spPr>
            <a:xfrm>
              <a:off x="10751825" y="6356910"/>
              <a:ext cx="553918" cy="1967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</a:t>
              </a:r>
              <a:r>
                <a:rPr kumimoji="1" lang="en-US" altLang="ja-JP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5598CD8A-0E3A-43EE-8A8F-6B3840674FE6}"/>
                </a:ext>
              </a:extLst>
            </p:cNvPr>
            <p:cNvSpPr txBox="1"/>
            <p:nvPr/>
          </p:nvSpPr>
          <p:spPr>
            <a:xfrm>
              <a:off x="4049643" y="322046"/>
              <a:ext cx="553918" cy="2118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％）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12693" y="125315"/>
              <a:ext cx="8279307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5 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年間の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製品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種類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別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の事故情報収集件数及び構成比</a:t>
              </a: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10863684" y="597546"/>
            <a:ext cx="1328316" cy="486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その他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身の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回り品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8AC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乗物・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乗物用品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家具・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住宅用品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F6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燃焼器具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58AA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台所・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食卓用品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4F0D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家庭用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電気製品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689161" y="528048"/>
            <a:ext cx="914400" cy="6106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１００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９０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８０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７０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６０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１０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０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A097B11-B3A2-4C73-AD7A-EAAC3AF84C50}"/>
              </a:ext>
            </a:extLst>
          </p:cNvPr>
          <p:cNvSpPr/>
          <p:nvPr/>
        </p:nvSpPr>
        <p:spPr>
          <a:xfrm>
            <a:off x="322372" y="305708"/>
            <a:ext cx="3317037" cy="1339632"/>
          </a:xfrm>
          <a:prstGeom prst="roundRect">
            <a:avLst>
              <a:gd name="adj" fmla="val 1898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重大事故の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年代別傾向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2372" y="2098489"/>
            <a:ext cx="3465857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28911" y="2100145"/>
            <a:ext cx="3503957" cy="37149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製品事故の人的被害は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歳未満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ほど重症化率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が高く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、高齢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になるほど死亡率が高くなる傾向が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あります。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5254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3" y="4875824"/>
            <a:ext cx="2632087" cy="126550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white">
          <a:xfrm>
            <a:off x="4000462" y="125315"/>
            <a:ext cx="8098176" cy="6536942"/>
          </a:xfrm>
          <a:prstGeom prst="roundRect">
            <a:avLst>
              <a:gd name="adj" fmla="val 3056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347E4C7D-86F1-4D8E-A179-D1C73389B5A5}"/>
              </a:ext>
            </a:extLst>
          </p:cNvPr>
          <p:cNvSpPr txBox="1"/>
          <p:nvPr/>
        </p:nvSpPr>
        <p:spPr>
          <a:xfrm>
            <a:off x="7004677" y="6664162"/>
            <a:ext cx="51645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出典：経済産業省「重大製品事故データーベースにおける年代別の人的被害状況」</a:t>
            </a:r>
            <a:endParaRPr kumimoji="1" lang="en-US" altLang="ja-JP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064000" y="113854"/>
            <a:ext cx="8128000" cy="6503198"/>
            <a:chOff x="3912693" y="22989"/>
            <a:chExt cx="8128000" cy="6503198"/>
          </a:xfrm>
          <a:noFill/>
        </p:grpSpPr>
        <p:sp>
          <p:nvSpPr>
            <p:cNvPr id="21" name="四角形: 角を丸くする 2">
              <a:extLst>
                <a:ext uri="{FF2B5EF4-FFF2-40B4-BE49-F238E27FC236}">
                  <a16:creationId xmlns="" xmlns:a16="http://schemas.microsoft.com/office/drawing/2014/main" id="{BAAB90C5-A176-4ACB-9762-D042FB3751C5}"/>
                </a:ext>
              </a:extLst>
            </p:cNvPr>
            <p:cNvSpPr/>
            <p:nvPr/>
          </p:nvSpPr>
          <p:spPr>
            <a:xfrm>
              <a:off x="4905829" y="472440"/>
              <a:ext cx="6272712" cy="267928"/>
            </a:xfrm>
            <a:prstGeom prst="roundRect">
              <a:avLst>
                <a:gd name="adj" fmla="val 45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aphicFrame>
          <p:nvGraphicFramePr>
            <p:cNvPr id="22" name="グラフ 21">
              <a:extLst>
                <a:ext uri="{FF2B5EF4-FFF2-40B4-BE49-F238E27FC236}">
                  <a16:creationId xmlns="" xmlns:a16="http://schemas.microsoft.com/office/drawing/2014/main" id="{D9B080AA-21D2-4B51-89B4-F6D4390F83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267067"/>
                </p:ext>
              </p:extLst>
            </p:nvPr>
          </p:nvGraphicFramePr>
          <p:xfrm>
            <a:off x="3912693" y="512445"/>
            <a:ext cx="7537450" cy="601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5598CD8A-0E3A-43EE-8A8F-6B3840674FE6}"/>
                </a:ext>
              </a:extLst>
            </p:cNvPr>
            <p:cNvSpPr txBox="1"/>
            <p:nvPr/>
          </p:nvSpPr>
          <p:spPr>
            <a:xfrm>
              <a:off x="4011654" y="358140"/>
              <a:ext cx="553918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％）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12694" y="22989"/>
              <a:ext cx="8127999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5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年間の年度別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の人的被害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状況</a:t>
              </a: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9097246" y="449005"/>
            <a:ext cx="3071987" cy="245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端数処理のため総和は</a:t>
            </a:r>
            <a:r>
              <a:rPr kumimoji="1" lang="en-US" altLang="ja-JP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100%</a:t>
            </a:r>
            <a:r>
              <a:rPr kumimoji="1" lang="ja-JP" alt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になっていない</a:t>
            </a:r>
            <a:endParaRPr kumimoji="1" lang="en-US" altLang="ja-JP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178206" y="1645341"/>
            <a:ext cx="974587" cy="5212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4C90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人的被害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なし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848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軽傷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重症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48AC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死亡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851642" y="694585"/>
            <a:ext cx="914400" cy="5677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１００</a:t>
            </a:r>
            <a:endParaRPr kumimoji="1"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4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８０</a:t>
            </a:r>
            <a:endParaRPr lang="en-US" altLang="ja-JP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endParaRPr kumimoji="1" lang="ja-JP" altLang="en-US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0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91666" y="994853"/>
            <a:ext cx="5761219" cy="5462489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266798" y="167125"/>
            <a:ext cx="4671727" cy="652641"/>
          </a:xfrm>
          <a:prstGeom prst="roundRect">
            <a:avLst>
              <a:gd name="adj" fmla="val 1898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事故原因の区分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66798" y="6338991"/>
            <a:ext cx="11606548" cy="39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6632430"/>
            <a:ext cx="4057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出典：経済産業省「２０２０年製品事故動向について」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760000" y="361781"/>
            <a:ext cx="5974799" cy="59772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3500"/>
              </a:lnSpc>
            </a:pP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重大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な製品事故の発生要因は</a:t>
            </a: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消費者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の「誤使用・不注意」や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偶発的事故」といった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製品に起因しない事故」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の割合が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全体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４１％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F75E0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「経年劣化」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による事故の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割合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６％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消費者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が日頃から事故予防のための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500"/>
              </a:lnSpc>
            </a:pP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危機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管理を行うことが大切です。</a:t>
            </a:r>
          </a:p>
          <a:p>
            <a:pPr algn="ctr">
              <a:lnSpc>
                <a:spcPts val="3500"/>
              </a:lnSpc>
            </a:pP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51" y="5067300"/>
            <a:ext cx="1303395" cy="1790700"/>
          </a:xfrm>
          <a:prstGeom prst="rect">
            <a:avLst/>
          </a:prstGeom>
        </p:spPr>
      </p:pic>
      <p:sp>
        <p:nvSpPr>
          <p:cNvPr id="12" name="テキスト ボックス 1"/>
          <p:cNvSpPr txBox="1"/>
          <p:nvPr/>
        </p:nvSpPr>
        <p:spPr bwMode="blackGray">
          <a:xfrm>
            <a:off x="1482215" y="4532678"/>
            <a:ext cx="2390226" cy="13521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 smtClean="0"/>
              <a:t>製品に起因しない事故</a:t>
            </a:r>
            <a:endParaRPr lang="en-US" altLang="ja-JP" sz="900" b="1" dirty="0" smtClean="0"/>
          </a:p>
          <a:p>
            <a:pPr algn="ctr"/>
            <a:endParaRPr lang="en-US" altLang="ja-JP" sz="800" b="1" dirty="0" smtClean="0"/>
          </a:p>
          <a:p>
            <a:pPr algn="ctr"/>
            <a:r>
              <a:rPr lang="ja-JP" altLang="en-US" sz="2800" b="1" dirty="0"/>
              <a:t>４１</a:t>
            </a:r>
            <a:r>
              <a:rPr lang="ja-JP" altLang="en-US" sz="2800" b="1" dirty="0" smtClean="0"/>
              <a:t>％</a:t>
            </a:r>
            <a:endParaRPr lang="en-US" altLang="ja-JP" sz="2800" b="1" dirty="0" smtClean="0"/>
          </a:p>
        </p:txBody>
      </p:sp>
      <p:sp>
        <p:nvSpPr>
          <p:cNvPr id="14" name="テキスト ボックス 1"/>
          <p:cNvSpPr txBox="1"/>
          <p:nvPr/>
        </p:nvSpPr>
        <p:spPr bwMode="blackGray">
          <a:xfrm>
            <a:off x="-341219" y="3474452"/>
            <a:ext cx="2390226" cy="13521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smtClean="0"/>
              <a:t>経年劣化</a:t>
            </a:r>
            <a:endParaRPr lang="en-US" altLang="ja-JP" sz="600" b="1" dirty="0" smtClean="0"/>
          </a:p>
          <a:p>
            <a:pPr algn="ctr"/>
            <a:r>
              <a:rPr lang="ja-JP" altLang="en-US" sz="1800" b="1" dirty="0" smtClean="0"/>
              <a:t>６％</a:t>
            </a:r>
            <a:endParaRPr lang="en-US" altLang="ja-JP" sz="1800" b="1" dirty="0" smtClean="0"/>
          </a:p>
        </p:txBody>
      </p:sp>
      <p:sp>
        <p:nvSpPr>
          <p:cNvPr id="15" name="テキスト ボックス 1"/>
          <p:cNvSpPr txBox="1"/>
          <p:nvPr/>
        </p:nvSpPr>
        <p:spPr bwMode="blackGray">
          <a:xfrm>
            <a:off x="544989" y="2225077"/>
            <a:ext cx="2390226" cy="13521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 smtClean="0"/>
              <a:t>事故原因が</a:t>
            </a:r>
            <a:endParaRPr lang="en-US" altLang="ja-JP" sz="1800" b="1" dirty="0" smtClean="0"/>
          </a:p>
          <a:p>
            <a:pPr algn="ctr"/>
            <a:r>
              <a:rPr lang="ja-JP" altLang="en-US" sz="1800" b="1" dirty="0"/>
              <a:t>不明</a:t>
            </a:r>
            <a:r>
              <a:rPr lang="ja-JP" altLang="en-US" sz="1800" b="1" dirty="0" smtClean="0"/>
              <a:t>なもの</a:t>
            </a:r>
            <a:endParaRPr lang="en-US" altLang="ja-JP" sz="1800" b="1" dirty="0" smtClean="0"/>
          </a:p>
          <a:p>
            <a:pPr algn="ctr"/>
            <a:endParaRPr lang="en-US" altLang="ja-JP" sz="700" b="1" dirty="0" smtClean="0"/>
          </a:p>
          <a:p>
            <a:pPr algn="ctr"/>
            <a:r>
              <a:rPr lang="ja-JP" altLang="en-US" sz="2000" b="1" dirty="0"/>
              <a:t>２２</a:t>
            </a:r>
            <a:r>
              <a:rPr lang="ja-JP" altLang="en-US" sz="2000" b="1" dirty="0" smtClean="0"/>
              <a:t>％</a:t>
            </a:r>
            <a:endParaRPr lang="en-US" altLang="ja-JP" sz="2000" b="1" dirty="0" smtClean="0"/>
          </a:p>
        </p:txBody>
      </p:sp>
      <p:sp>
        <p:nvSpPr>
          <p:cNvPr id="2" name="正方形/長方形 1"/>
          <p:cNvSpPr/>
          <p:nvPr/>
        </p:nvSpPr>
        <p:spPr bwMode="blackGray">
          <a:xfrm>
            <a:off x="2617777" y="2664269"/>
            <a:ext cx="2509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製品自体や設置</a:t>
            </a:r>
            <a:endParaRPr lang="en-US" altLang="ja-JP" b="1" dirty="0"/>
          </a:p>
          <a:p>
            <a:pPr algn="ctr"/>
            <a:r>
              <a:rPr lang="ja-JP" altLang="en-US" b="1" dirty="0"/>
              <a:t>等に起因する事故</a:t>
            </a:r>
            <a:endParaRPr lang="en-US" altLang="ja-JP" b="1" dirty="0"/>
          </a:p>
          <a:p>
            <a:pPr algn="ctr"/>
            <a:endParaRPr lang="en-US" altLang="ja-JP" sz="700" b="1" dirty="0"/>
          </a:p>
          <a:p>
            <a:pPr algn="ctr"/>
            <a:r>
              <a:rPr lang="ja-JP" altLang="en-US" sz="2000" b="1" dirty="0"/>
              <a:t>３１％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8693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5">
            <a:extLst>
              <a:ext uri="{FF2B5EF4-FFF2-40B4-BE49-F238E27FC236}">
                <a16:creationId xmlns="" xmlns:a16="http://schemas.microsoft.com/office/drawing/2014/main" id="{AEEF8791-56CE-4D47-91A3-036168A7A660}"/>
              </a:ext>
            </a:extLst>
          </p:cNvPr>
          <p:cNvSpPr/>
          <p:nvPr/>
        </p:nvSpPr>
        <p:spPr>
          <a:xfrm>
            <a:off x="0" y="2118695"/>
            <a:ext cx="12192000" cy="32370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07" y="4543263"/>
            <a:ext cx="1811606" cy="23440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2118695"/>
            <a:ext cx="1219305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3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456</Words>
  <Application>Microsoft Office PowerPoint</Application>
  <PresentationFormat>ワイド画面</PresentationFormat>
  <Paragraphs>184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BIZ UDPゴシック</vt:lpstr>
      <vt:lpstr>BIZ UDゴシック</vt:lpstr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455</cp:revision>
  <cp:lastPrinted>2022-02-08T01:18:20Z</cp:lastPrinted>
  <dcterms:created xsi:type="dcterms:W3CDTF">2021-09-07T06:20:39Z</dcterms:created>
  <dcterms:modified xsi:type="dcterms:W3CDTF">2022-05-20T00:49:36Z</dcterms:modified>
</cp:coreProperties>
</file>